
<file path=[Content_Types].xml><?xml version="1.0" encoding="utf-8"?>
<Types xmlns="http://schemas.openxmlformats.org/package/2006/content-types"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jpeg" ContentType="image/jpeg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63" r:id="rId2"/>
  </p:sldMasterIdLst>
  <p:notesMasterIdLst>
    <p:notesMasterId r:id="rId21"/>
  </p:notesMasterIdLst>
  <p:handoutMasterIdLst>
    <p:handoutMasterId r:id="rId22"/>
  </p:handoutMasterIdLst>
  <p:sldIdLst>
    <p:sldId id="257" r:id="rId3"/>
    <p:sldId id="259" r:id="rId4"/>
    <p:sldId id="258" r:id="rId5"/>
    <p:sldId id="261" r:id="rId6"/>
    <p:sldId id="260" r:id="rId7"/>
    <p:sldId id="263" r:id="rId8"/>
    <p:sldId id="274" r:id="rId9"/>
    <p:sldId id="265" r:id="rId10"/>
    <p:sldId id="266" r:id="rId11"/>
    <p:sldId id="269" r:id="rId12"/>
    <p:sldId id="275" r:id="rId13"/>
    <p:sldId id="276" r:id="rId14"/>
    <p:sldId id="277" r:id="rId15"/>
    <p:sldId id="278" r:id="rId16"/>
    <p:sldId id="279" r:id="rId17"/>
    <p:sldId id="280" r:id="rId18"/>
    <p:sldId id="272" r:id="rId19"/>
    <p:sldId id="281" r:id="rId20"/>
  </p:sldIdLst>
  <p:sldSz cx="9144000" cy="6858000" type="screen4x3"/>
  <p:notesSz cx="6858000" cy="9144000"/>
  <p:embeddedFontLst>
    <p:embeddedFont>
      <p:font typeface="1훈고딕굴림 R" pitchFamily="18" charset="-127"/>
      <p:regular r:id="rId23"/>
    </p:embeddedFont>
    <p:embeddedFont>
      <p:font typeface="맑은 고딕" pitchFamily="50" charset="-127"/>
      <p:regular r:id="rId24"/>
      <p:bold r:id="rId25"/>
    </p:embeddedFont>
    <p:embeddedFont>
      <p:font typeface="HY견고딕" pitchFamily="18" charset="-127"/>
      <p:regular r:id="rId26"/>
    </p:embeddedFont>
    <p:embeddedFont>
      <p:font typeface="Tahoma" pitchFamily="34" charset="0"/>
      <p:regular r:id="rId27"/>
      <p:bold r:id="rId28"/>
    </p:embeddedFont>
    <p:embeddedFont>
      <p:font typeface="HY견명조" pitchFamily="18" charset="-127"/>
      <p:regular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3116" autoAdjust="0"/>
  </p:normalViewPr>
  <p:slideViewPr>
    <p:cSldViewPr>
      <p:cViewPr>
        <p:scale>
          <a:sx n="75" d="100"/>
          <a:sy n="75" d="100"/>
        </p:scale>
        <p:origin x="-1236" y="2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4266FF-908B-44D2-B10D-70EDBCD90CA9}" type="datetimeFigureOut">
              <a:rPr lang="ko-KR" altLang="en-US" smtClean="0"/>
              <a:pPr/>
              <a:t>2016-10-07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7F76F3-2066-430B-9275-69F508C6601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524C8F-8315-4DA4-A65C-4BFA260F6355}" type="datetimeFigureOut">
              <a:rPr lang="ko-KR" altLang="en-US" smtClean="0"/>
              <a:pPr/>
              <a:t>2016-10-07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062564-A797-464B-A150-E05D3B532B2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1413" y="684213"/>
            <a:ext cx="4573587" cy="34305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089FE8-A1A6-49F2-B317-3775AAE8295A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60237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7388"/>
            <a:ext cx="4570412" cy="34274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089FE8-A1A6-49F2-B317-3775AAE8295A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94152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062564-A797-464B-A150-E05D3B532B2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414140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875185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03_1_컨텐츠(번호정렬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836613"/>
            <a:ext cx="8891954" cy="79216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831623" y="6588125"/>
            <a:ext cx="2133600" cy="26193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196D8CE-DAFF-415D-8D34-D87C211B3B69}" type="slidenum">
              <a:rPr kumimoji="1" lang="en-US" altLang="ko-KR">
                <a:solidFill>
                  <a:prstClr val="black"/>
                </a:solidFill>
                <a:latin typeface="굴림" charset="-127"/>
                <a:ea typeface="굴림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 dirty="0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92627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50797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4_1_컨텐츠(번호정렬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836613"/>
            <a:ext cx="8891954" cy="79216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831623" y="6588125"/>
            <a:ext cx="2133600" cy="26193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196D8CE-DAFF-415D-8D34-D87C211B3B69}" type="slidenum">
              <a:rPr kumimoji="1" lang="en-US" altLang="ko-KR">
                <a:solidFill>
                  <a:prstClr val="black"/>
                </a:solidFill>
                <a:latin typeface="굴림" charset="-127"/>
                <a:ea typeface="굴림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 dirty="0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43740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03_2_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831623" y="6588125"/>
            <a:ext cx="2133600" cy="26193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D94BB35-5A6A-4231-803D-6CBEE9FF153A}" type="slidenum">
              <a:rPr kumimoji="1" lang="en-US" altLang="ko-KR">
                <a:solidFill>
                  <a:prstClr val="black"/>
                </a:solidFill>
                <a:latin typeface="굴림" charset="-127"/>
                <a:ea typeface="굴림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 dirty="0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230945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1088" y="399140"/>
            <a:ext cx="8191500" cy="689430"/>
          </a:xfrm>
        </p:spPr>
        <p:txBody>
          <a:bodyPr/>
          <a:lstStyle>
            <a:lvl1pPr>
              <a:defRPr sz="22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8614573" y="6410041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8E65BC3-30DD-4B48-8554-AE8011D7F377}" type="slidenum">
              <a:rPr kumimoji="1" lang="ko-KR" altLang="en-US" sz="1400">
                <a:solidFill>
                  <a:srgbClr val="000000"/>
                </a:solidFill>
                <a:latin typeface="굴림" charset="-127"/>
                <a:ea typeface="굴림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1400" dirty="0">
              <a:solidFill>
                <a:srgbClr val="000000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8084841" y="131808"/>
            <a:ext cx="982961" cy="271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base">
              <a:lnSpc>
                <a:spcPts val="1400"/>
              </a:lnSpc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</a:rPr>
              <a:t>Essence 1.1</a:t>
            </a:r>
          </a:p>
        </p:txBody>
      </p:sp>
    </p:spTree>
    <p:extLst>
      <p:ext uri="{BB962C8B-B14F-4D97-AF65-F5344CB8AC3E}">
        <p14:creationId xmlns:p14="http://schemas.microsoft.com/office/powerpoint/2010/main" xmlns="" val="389413448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49740" y="5661248"/>
            <a:ext cx="1395046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947855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200">
          <a:solidFill>
            <a:schemeClr val="tx1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200">
          <a:solidFill>
            <a:schemeClr val="tx1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200">
          <a:solidFill>
            <a:schemeClr val="tx1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200">
          <a:solidFill>
            <a:schemeClr val="tx1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200">
          <a:solidFill>
            <a:schemeClr val="tx1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200">
          <a:solidFill>
            <a:srgbClr val="333333"/>
          </a:solidFill>
          <a:latin typeface="-2002" pitchFamily="18" charset="-127"/>
          <a:ea typeface="-2002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200">
          <a:solidFill>
            <a:srgbClr val="333333"/>
          </a:solidFill>
          <a:latin typeface="-2002" pitchFamily="18" charset="-127"/>
          <a:ea typeface="-2002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200">
          <a:solidFill>
            <a:srgbClr val="333333"/>
          </a:solidFill>
          <a:latin typeface="-2002" pitchFamily="18" charset="-127"/>
          <a:ea typeface="-2002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200">
          <a:solidFill>
            <a:srgbClr val="333333"/>
          </a:solidFill>
          <a:latin typeface="-2002" pitchFamily="18" charset="-127"/>
          <a:ea typeface="-2002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57908" y="377825"/>
            <a:ext cx="563293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 smtClean="0"/>
              <a:t>I. </a:t>
            </a:r>
            <a:r>
              <a:rPr lang="ko-KR" altLang="en-US" dirty="0" err="1" smtClean="0"/>
              <a:t>컨텐츠</a:t>
            </a:r>
            <a:r>
              <a:rPr lang="ko-KR" altLang="en-US" dirty="0" smtClean="0"/>
              <a:t> 페이지입니다</a:t>
            </a:r>
            <a:r>
              <a:rPr lang="en-US" altLang="ko-KR" dirty="0" smtClean="0"/>
              <a:t>.</a:t>
            </a:r>
          </a:p>
        </p:txBody>
      </p:sp>
      <p:sp>
        <p:nvSpPr>
          <p:cNvPr id="4100" name="Rectangle 2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836620"/>
            <a:ext cx="8891954" cy="792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err="1" smtClean="0"/>
              <a:t>맑은고딕</a:t>
            </a:r>
            <a:r>
              <a:rPr lang="ko-KR" altLang="en-US" dirty="0" smtClean="0"/>
              <a:t> </a:t>
            </a:r>
            <a:r>
              <a:rPr lang="en-US" altLang="ko-KR" dirty="0" smtClean="0"/>
              <a:t>14pt Bold… 1995</a:t>
            </a:r>
            <a:r>
              <a:rPr lang="ko-KR" altLang="en-US" dirty="0" smtClean="0"/>
              <a:t>년 예금자보호법이 제정됨에 따라 이듬해 </a:t>
            </a:r>
            <a:r>
              <a:rPr lang="en-US" altLang="ko-KR" dirty="0" smtClean="0"/>
              <a:t>6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일 설립되어 </a:t>
            </a:r>
            <a:r>
              <a:rPr lang="en-US" altLang="ko-KR" dirty="0" smtClean="0"/>
              <a:t>1997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일부터 예금보험업무를 시작한 뒤 </a:t>
            </a:r>
            <a:r>
              <a:rPr lang="en-US" altLang="ko-KR" dirty="0" smtClean="0"/>
              <a:t>1998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4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금융권의 예금보험기금을 통합해 통합예금보험공사로</a:t>
            </a:r>
            <a:endParaRPr lang="en-US" altLang="ko-KR" dirty="0" smtClean="0"/>
          </a:p>
        </p:txBody>
      </p:sp>
      <p:sp>
        <p:nvSpPr>
          <p:cNvPr id="4124" name="Line 28"/>
          <p:cNvSpPr>
            <a:spLocks noChangeShapeType="1"/>
          </p:cNvSpPr>
          <p:nvPr userDrawn="1"/>
        </p:nvSpPr>
        <p:spPr bwMode="auto">
          <a:xfrm>
            <a:off x="252046" y="6524625"/>
            <a:ext cx="8639908" cy="0"/>
          </a:xfrm>
          <a:prstGeom prst="line">
            <a:avLst/>
          </a:prstGeom>
          <a:noFill/>
          <a:ln w="6350">
            <a:solidFill>
              <a:srgbClr val="333333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dirty="0">
              <a:solidFill>
                <a:prstClr val="black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" name="직사각형 17"/>
          <p:cNvSpPr/>
          <p:nvPr userDrawn="1"/>
        </p:nvSpPr>
        <p:spPr>
          <a:xfrm>
            <a:off x="8605969" y="6573297"/>
            <a:ext cx="3529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latinLnBrk="0">
              <a:defRPr/>
            </a:pPr>
            <a:fld id="{C8BF89A3-ED97-41A3-929F-288694448ED9}" type="slidenum">
              <a:rPr kumimoji="1" lang="en-US" altLang="ko-KR" sz="1000" b="1">
                <a:solidFill>
                  <a:srgbClr val="000000"/>
                </a:solidFill>
              </a:rPr>
              <a:pPr algn="r" latinLnBrk="0">
                <a:defRPr/>
              </a:pPr>
              <a:t>‹#›</a:t>
            </a:fld>
            <a:endParaRPr kumimoji="1" lang="en-US" altLang="ko-KR" sz="1000" b="1" dirty="0">
              <a:solidFill>
                <a:srgbClr val="000000"/>
              </a:solidFill>
            </a:endParaRPr>
          </a:p>
        </p:txBody>
      </p:sp>
      <p:sp>
        <p:nvSpPr>
          <p:cNvPr id="21" name="Line 28"/>
          <p:cNvSpPr>
            <a:spLocks noChangeShapeType="1"/>
          </p:cNvSpPr>
          <p:nvPr userDrawn="1"/>
        </p:nvSpPr>
        <p:spPr bwMode="auto">
          <a:xfrm>
            <a:off x="252046" y="712788"/>
            <a:ext cx="8639908" cy="0"/>
          </a:xfrm>
          <a:prstGeom prst="line">
            <a:avLst/>
          </a:prstGeom>
          <a:noFill/>
          <a:ln w="6350">
            <a:solidFill>
              <a:srgbClr val="333333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dirty="0">
              <a:solidFill>
                <a:srgbClr val="00000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961917" y="332656"/>
            <a:ext cx="930039" cy="296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197980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rgbClr val="333333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rgbClr val="333333"/>
          </a:solidFill>
          <a:latin typeface="나눔고딕 ExtraBold" pitchFamily="50" charset="-127"/>
          <a:ea typeface="나눔고딕 ExtraBold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rgbClr val="333333"/>
          </a:solidFill>
          <a:latin typeface="나눔고딕 ExtraBold" pitchFamily="50" charset="-127"/>
          <a:ea typeface="나눔고딕 ExtraBold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rgbClr val="333333"/>
          </a:solidFill>
          <a:latin typeface="나눔고딕 ExtraBold" pitchFamily="50" charset="-127"/>
          <a:ea typeface="나눔고딕 ExtraBold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rgbClr val="333333"/>
          </a:solidFill>
          <a:latin typeface="나눔고딕 ExtraBold" pitchFamily="50" charset="-127"/>
          <a:ea typeface="나눔고딕 ExtraBold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>
          <a:solidFill>
            <a:srgbClr val="333333"/>
          </a:solidFill>
          <a:latin typeface="-2002" pitchFamily="18" charset="-127"/>
          <a:ea typeface="-2002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>
          <a:solidFill>
            <a:srgbClr val="333333"/>
          </a:solidFill>
          <a:latin typeface="-2002" pitchFamily="18" charset="-127"/>
          <a:ea typeface="-2002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>
          <a:solidFill>
            <a:srgbClr val="333333"/>
          </a:solidFill>
          <a:latin typeface="-2002" pitchFamily="18" charset="-127"/>
          <a:ea typeface="-2002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>
          <a:solidFill>
            <a:srgbClr val="333333"/>
          </a:solidFill>
          <a:latin typeface="-2002" pitchFamily="18" charset="-127"/>
          <a:ea typeface="-2002" pitchFamily="18" charset="-127"/>
        </a:defRPr>
      </a:lvl9pPr>
    </p:titleStyle>
    <p:bodyStyle>
      <a:lvl1pPr marL="265113" indent="-254000" algn="l" rtl="0" eaLnBrk="0" fontAlgn="base" latinLnBrk="0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bg1"/>
        </a:buClr>
        <a:buFont typeface="Tahoma" pitchFamily="34" charset="0"/>
        <a:buChar char=" "/>
        <a:defRPr kumimoji="1" sz="1400" b="1">
          <a:solidFill>
            <a:srgbClr val="333333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531813" indent="-263525" algn="l" rtl="0" eaLnBrk="0" fontAlgn="base" latinLnBrk="0" hangingPunct="0">
        <a:spcBef>
          <a:spcPct val="20000"/>
        </a:spcBef>
        <a:spcAft>
          <a:spcPct val="0"/>
        </a:spcAft>
        <a:buClr>
          <a:srgbClr val="000000"/>
        </a:buClr>
        <a:buFont typeface="-2002" pitchFamily="18" charset="-127"/>
        <a:buAutoNum type="arabicParenR"/>
        <a:defRPr kumimoji="1" sz="1400">
          <a:solidFill>
            <a:schemeClr val="tx1"/>
          </a:solidFill>
          <a:latin typeface="Times New Roman" pitchFamily="18" charset="0"/>
          <a:ea typeface="HY견명조" pitchFamily="18" charset="-127"/>
        </a:defRPr>
      </a:lvl2pPr>
      <a:lvl3pPr marL="803275" indent="-228600" algn="l" defTabSz="803275" rtl="0" eaLnBrk="0" fontAlgn="base" latinLnBrk="0" hangingPunct="0">
        <a:spcBef>
          <a:spcPct val="20000"/>
        </a:spcBef>
        <a:spcAft>
          <a:spcPct val="0"/>
        </a:spcAft>
        <a:buClr>
          <a:srgbClr val="000000"/>
        </a:buClr>
        <a:buFont typeface="-2002" pitchFamily="18" charset="-127"/>
        <a:buAutoNum type="circleNumDbPlain"/>
        <a:tabLst>
          <a:tab pos="1160463" algn="l"/>
        </a:tabLst>
        <a:defRPr kumimoji="1" sz="1400" b="1">
          <a:solidFill>
            <a:srgbClr val="333333"/>
          </a:solidFill>
          <a:latin typeface="맑은 고딕" pitchFamily="50" charset="-127"/>
          <a:ea typeface="맑은 고딕" pitchFamily="50" charset="-127"/>
        </a:defRPr>
      </a:lvl3pPr>
      <a:lvl4pPr marL="1008063" indent="-182563" algn="l" rtl="0" eaLnBrk="0" fontAlgn="base" latinLnBrk="0" hangingPunct="0">
        <a:spcBef>
          <a:spcPct val="20000"/>
        </a:spcBef>
        <a:spcAft>
          <a:spcPct val="0"/>
        </a:spcAft>
        <a:buChar char="–"/>
        <a:defRPr kumimoji="1" sz="1400">
          <a:solidFill>
            <a:srgbClr val="7F7F7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9BVhBdUqVjbQ3hfcWFZNl9PT2s/view?usp=drive_web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jpeg"/><Relationship Id="rId5" Type="http://schemas.openxmlformats.org/officeDocument/2006/relationships/image" Target="../media/image26.jpeg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0.71:8080/FirstProject/main.do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gif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 cstate="print">
            <a:lum/>
          </a:blip>
          <a:srcRect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139952" y="3455709"/>
            <a:ext cx="4345014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6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/>
            </a:r>
            <a:br>
              <a:rPr kumimoji="1" lang="en-US" altLang="ko-KR" sz="36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</a:br>
            <a:r>
              <a:rPr kumimoji="1" lang="en-US" altLang="ko-KR" sz="3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E </a:t>
            </a:r>
            <a:r>
              <a:rPr kumimoji="1" lang="ko-KR" altLang="en-US" sz="3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조</a:t>
            </a:r>
            <a:endParaRPr kumimoji="1" lang="en-US" altLang="ko-KR" sz="3600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고딕굴림 R" pitchFamily="18" charset="-127"/>
              <a:ea typeface="1훈고딕굴림 R" pitchFamily="18" charset="-127"/>
            </a:endParaRPr>
          </a:p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050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고딕굴림 R" pitchFamily="18" charset="-127"/>
              <a:ea typeface="1훈고딕굴림 R" pitchFamily="18" charset="-127"/>
            </a:endParaRPr>
          </a:p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2016</a:t>
            </a:r>
            <a:r>
              <a:rPr kumimoji="1" lang="en-US" altLang="ko-KR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. 10. 07.</a:t>
            </a:r>
            <a:endParaRPr kumimoji="1" lang="ko-KR" altLang="en-US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고딕굴림 R" pitchFamily="18" charset="-127"/>
              <a:ea typeface="1훈고딕굴림 R" pitchFamily="18" charset="-127"/>
            </a:endParaRP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36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고딕굴림 R" pitchFamily="18" charset="-127"/>
              <a:ea typeface="1훈고딕굴림 R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3150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260648"/>
            <a:ext cx="1963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b="1" spc="600" dirty="0">
                <a:solidFill>
                  <a:srgbClr val="9279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다이어그램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520" y="764704"/>
            <a:ext cx="2624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1. Use Case Diagram</a:t>
            </a:r>
            <a:endParaRPr kumimoji="1" lang="ko-KR" altLang="en-US" sz="16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고딕굴림 R" pitchFamily="18" charset="-127"/>
              <a:ea typeface="1훈고딕굴림 R" pitchFamily="18" charset="-127"/>
            </a:endParaRPr>
          </a:p>
        </p:txBody>
      </p:sp>
      <p:pic>
        <p:nvPicPr>
          <p:cNvPr id="2050" name="Picture 2" descr="C:\Users\kosta\Desktop\유스케이스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8231" y="1134542"/>
            <a:ext cx="9005178" cy="5462810"/>
          </a:xfrm>
          <a:prstGeom prst="rect">
            <a:avLst/>
          </a:prstGeom>
          <a:noFill/>
        </p:spPr>
      </p:pic>
      <p:sp>
        <p:nvSpPr>
          <p:cNvPr id="11" name="직사각형 10">
            <a:hlinkClick r:id="rId3"/>
          </p:cNvPr>
          <p:cNvSpPr/>
          <p:nvPr/>
        </p:nvSpPr>
        <p:spPr>
          <a:xfrm>
            <a:off x="4073555" y="6309320"/>
            <a:ext cx="109677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1" cap="none" spc="0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상세 보기</a:t>
            </a:r>
            <a:endParaRPr lang="en-US" altLang="ko-KR" sz="5400" b="1" cap="none" spc="0" dirty="0" smtClean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고딕굴림 R" pitchFamily="18" charset="-127"/>
              <a:ea typeface="1훈고딕굴림 R" pitchFamily="18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6215074" y="1038208"/>
            <a:ext cx="714380" cy="1588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6215074" y="1498586"/>
            <a:ext cx="714380" cy="1588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72330" y="845090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하위메뉴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72330" y="1311260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00B0F0"/>
                </a:solidFill>
              </a:rPr>
              <a:t>연계관계</a:t>
            </a:r>
            <a:endParaRPr lang="ko-KR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670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260648"/>
            <a:ext cx="1790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b="1" spc="600" dirty="0">
                <a:solidFill>
                  <a:srgbClr val="9279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DB</a:t>
            </a:r>
            <a:r>
              <a:rPr kumimoji="1" lang="ko-KR" altLang="en-US" sz="2400" b="1" spc="600" dirty="0">
                <a:solidFill>
                  <a:srgbClr val="9279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테이블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1" y="998449"/>
            <a:ext cx="18806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kumimoji="1" lang="ko-KR" altLang="en-US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학생 로그인</a:t>
            </a:r>
            <a:endParaRPr kumimoji="1" lang="en-US" altLang="ko-KR" sz="20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고딕굴림 R" pitchFamily="18" charset="-127"/>
              <a:ea typeface="1훈고딕굴림 R" pitchFamily="18" charset="-127"/>
            </a:endParaRP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	- </a:t>
            </a:r>
            <a:r>
              <a:rPr kumimoji="1" lang="ko-KR" altLang="en-US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정보 조회</a:t>
            </a:r>
            <a:endParaRPr kumimoji="1" lang="en-US" altLang="ko-KR" sz="20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고딕굴림 R" pitchFamily="18" charset="-127"/>
              <a:ea typeface="1훈고딕굴림 R" pitchFamily="18" charset="-127"/>
            </a:endParaRPr>
          </a:p>
        </p:txBody>
      </p:sp>
      <p:pic>
        <p:nvPicPr>
          <p:cNvPr id="3074" name="Picture 2" descr="C:\Users\kosta\Desktop\멤버스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88754" y="836712"/>
            <a:ext cx="2419350" cy="1066800"/>
          </a:xfrm>
          <a:prstGeom prst="rect">
            <a:avLst/>
          </a:prstGeom>
          <a:noFill/>
        </p:spPr>
      </p:pic>
      <p:pic>
        <p:nvPicPr>
          <p:cNvPr id="3075" name="Picture 3" descr="C:\Users\kosta\Desktop\학생정보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2127473"/>
            <a:ext cx="2476500" cy="3533775"/>
          </a:xfrm>
          <a:prstGeom prst="rect">
            <a:avLst/>
          </a:prstGeom>
          <a:noFill/>
        </p:spPr>
      </p:pic>
      <p:pic>
        <p:nvPicPr>
          <p:cNvPr id="3076" name="Picture 4" descr="C:\Users\kosta\Desktop\성적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22615" y="3645024"/>
            <a:ext cx="2409825" cy="2495550"/>
          </a:xfrm>
          <a:prstGeom prst="rect">
            <a:avLst/>
          </a:prstGeom>
          <a:noFill/>
        </p:spPr>
      </p:pic>
      <p:pic>
        <p:nvPicPr>
          <p:cNvPr id="3077" name="Picture 5" descr="C:\Users\kosta\Desktop\과목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CFFFF"/>
              </a:clrFrom>
              <a:clrTo>
                <a:srgbClr val="FC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84168" y="1916832"/>
            <a:ext cx="2400300" cy="1466850"/>
          </a:xfrm>
          <a:prstGeom prst="rect">
            <a:avLst/>
          </a:prstGeom>
          <a:noFill/>
        </p:spPr>
      </p:pic>
      <p:pic>
        <p:nvPicPr>
          <p:cNvPr id="3078" name="Picture 6" descr="C:\Users\kosta\Desktop\장학사항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EFFFB"/>
              </a:clrFrom>
              <a:clrTo>
                <a:srgbClr val="FEFFFB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5536" y="2132856"/>
            <a:ext cx="2428875" cy="1676400"/>
          </a:xfrm>
          <a:prstGeom prst="rect">
            <a:avLst/>
          </a:prstGeom>
          <a:noFill/>
        </p:spPr>
      </p:pic>
      <p:cxnSp>
        <p:nvCxnSpPr>
          <p:cNvPr id="35" name="직선 화살표 연결선 34"/>
          <p:cNvCxnSpPr/>
          <p:nvPr/>
        </p:nvCxnSpPr>
        <p:spPr>
          <a:xfrm>
            <a:off x="4283968" y="1772816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H="1">
            <a:off x="2699792" y="2492896"/>
            <a:ext cx="43204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7236296" y="3284984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5580112" y="2492896"/>
            <a:ext cx="576064" cy="15121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63949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260648"/>
            <a:ext cx="1790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b="1" spc="600" dirty="0">
                <a:solidFill>
                  <a:srgbClr val="9279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DB</a:t>
            </a:r>
            <a:r>
              <a:rPr kumimoji="1" lang="ko-KR" altLang="en-US" sz="2400" b="1" spc="600" dirty="0">
                <a:solidFill>
                  <a:srgbClr val="9279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테이블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1" y="998449"/>
            <a:ext cx="1898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kumimoji="1" lang="ko-KR" altLang="en-US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학생 로그인</a:t>
            </a:r>
            <a:endParaRPr kumimoji="1" lang="en-US" altLang="ko-KR" sz="20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고딕굴림 R" pitchFamily="18" charset="-127"/>
              <a:ea typeface="1훈고딕굴림 R" pitchFamily="18" charset="-127"/>
            </a:endParaRP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	- </a:t>
            </a:r>
            <a:r>
              <a:rPr kumimoji="1" lang="ko-KR" altLang="en-US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수강 신청</a:t>
            </a:r>
            <a:endParaRPr kumimoji="1" lang="en-US" altLang="ko-KR" sz="20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고딕굴림 R" pitchFamily="18" charset="-127"/>
              <a:ea typeface="1훈고딕굴림 R" pitchFamily="18" charset="-127"/>
            </a:endParaRPr>
          </a:p>
        </p:txBody>
      </p:sp>
      <p:pic>
        <p:nvPicPr>
          <p:cNvPr id="3075" name="Picture 3" descr="C:\Users\kosta\Desktop\학생정보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980728"/>
            <a:ext cx="2476500" cy="3533775"/>
          </a:xfrm>
          <a:prstGeom prst="rect">
            <a:avLst/>
          </a:prstGeom>
          <a:noFill/>
        </p:spPr>
      </p:pic>
      <p:pic>
        <p:nvPicPr>
          <p:cNvPr id="3077" name="Picture 5" descr="C:\Users\kosta\Desktop\과목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CFFFF"/>
              </a:clrFrom>
              <a:clrTo>
                <a:srgbClr val="FC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59832" y="4653136"/>
            <a:ext cx="2400300" cy="1466850"/>
          </a:xfrm>
          <a:prstGeom prst="rect">
            <a:avLst/>
          </a:prstGeom>
          <a:noFill/>
        </p:spPr>
      </p:pic>
      <p:pic>
        <p:nvPicPr>
          <p:cNvPr id="4098" name="Picture 2" descr="C:\Users\kosta\Desktop\수강신청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60132" y="2420888"/>
            <a:ext cx="2400300" cy="1676400"/>
          </a:xfrm>
          <a:prstGeom prst="rect">
            <a:avLst/>
          </a:prstGeom>
          <a:noFill/>
        </p:spPr>
      </p:pic>
      <p:pic>
        <p:nvPicPr>
          <p:cNvPr id="4099" name="Picture 3" descr="C:\Users\kosta\Desktop\계절수강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2376289"/>
            <a:ext cx="2371725" cy="1628775"/>
          </a:xfrm>
          <a:prstGeom prst="rect">
            <a:avLst/>
          </a:prstGeom>
          <a:noFill/>
        </p:spPr>
      </p:pic>
      <p:cxnSp>
        <p:nvCxnSpPr>
          <p:cNvPr id="15" name="직선 화살표 연결선 14"/>
          <p:cNvCxnSpPr/>
          <p:nvPr/>
        </p:nvCxnSpPr>
        <p:spPr>
          <a:xfrm flipH="1" flipV="1">
            <a:off x="2555776" y="2996952"/>
            <a:ext cx="576064" cy="20162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5364088" y="3140968"/>
            <a:ext cx="720080" cy="194421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2483768" y="1340768"/>
            <a:ext cx="720080" cy="144016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5508104" y="1340768"/>
            <a:ext cx="576064" cy="15121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16689" y="4077072"/>
            <a:ext cx="1757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계절학기 수강신청</a:t>
            </a:r>
            <a:endParaRPr kumimoji="1" lang="en-US" altLang="ko-KR" sz="1600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고딕굴림 R" pitchFamily="18" charset="-127"/>
              <a:ea typeface="1훈고딕굴림 R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734949" y="4077072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수강신청</a:t>
            </a:r>
            <a:endParaRPr kumimoji="1" lang="en-US" altLang="ko-KR" sz="1600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고딕굴림 R" pitchFamily="18" charset="-127"/>
              <a:ea typeface="1훈고딕굴림 R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3949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kosta\Desktop\전과신청내역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2756" y="782638"/>
            <a:ext cx="2476500" cy="252412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51520" y="260648"/>
            <a:ext cx="1790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b="1" spc="600" dirty="0">
                <a:solidFill>
                  <a:srgbClr val="9279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DB</a:t>
            </a:r>
            <a:r>
              <a:rPr kumimoji="1" lang="ko-KR" altLang="en-US" sz="2400" b="1" spc="600" dirty="0">
                <a:solidFill>
                  <a:srgbClr val="9279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테이블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1" y="998449"/>
            <a:ext cx="20072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kumimoji="1" lang="ko-KR" altLang="en-US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학생 로그인</a:t>
            </a:r>
            <a:endParaRPr kumimoji="1" lang="en-US" altLang="ko-KR" sz="20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고딕굴림 R" pitchFamily="18" charset="-127"/>
              <a:ea typeface="1훈고딕굴림 R" pitchFamily="18" charset="-127"/>
            </a:endParaRP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	- </a:t>
            </a:r>
            <a:r>
              <a:rPr kumimoji="1" lang="ko-KR" altLang="en-US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신청서비스</a:t>
            </a:r>
            <a:endParaRPr kumimoji="1" lang="en-US" altLang="ko-KR" sz="20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고딕굴림 R" pitchFamily="18" charset="-127"/>
              <a:ea typeface="1훈고딕굴림 R" pitchFamily="18" charset="-127"/>
            </a:endParaRPr>
          </a:p>
        </p:txBody>
      </p:sp>
      <p:pic>
        <p:nvPicPr>
          <p:cNvPr id="3075" name="Picture 3" descr="C:\Users\kosta\Desktop\학생정보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4729" y="2132856"/>
            <a:ext cx="2476500" cy="3533775"/>
          </a:xfrm>
          <a:prstGeom prst="rect">
            <a:avLst/>
          </a:prstGeom>
          <a:noFill/>
        </p:spPr>
      </p:pic>
      <p:cxnSp>
        <p:nvCxnSpPr>
          <p:cNvPr id="41" name="직선 화살표 연결선 40"/>
          <p:cNvCxnSpPr/>
          <p:nvPr/>
        </p:nvCxnSpPr>
        <p:spPr>
          <a:xfrm flipV="1">
            <a:off x="3540993" y="1196752"/>
            <a:ext cx="1656184" cy="129614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3540993" y="2492896"/>
            <a:ext cx="1584176" cy="129614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123" name="Picture 3" descr="C:\Users\kosta\Desktop\휴복학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25169" y="3429000"/>
            <a:ext cx="2543175" cy="2514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3949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kosta\Desktop\학생정보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420888"/>
            <a:ext cx="2476500" cy="353377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51520" y="260648"/>
            <a:ext cx="1790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b="1" spc="600" dirty="0">
                <a:solidFill>
                  <a:srgbClr val="9279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DB</a:t>
            </a:r>
            <a:r>
              <a:rPr kumimoji="1" lang="ko-KR" altLang="en-US" sz="2400" b="1" spc="600" dirty="0">
                <a:solidFill>
                  <a:srgbClr val="9279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테이블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1" y="998449"/>
            <a:ext cx="21130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2. 	</a:t>
            </a:r>
            <a:r>
              <a:rPr kumimoji="1" lang="ko-KR" altLang="en-US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관리자 </a:t>
            </a:r>
            <a:r>
              <a:rPr kumimoji="1" lang="ko-KR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로그인</a:t>
            </a:r>
            <a:endParaRPr kumimoji="1" lang="en-US" altLang="ko-KR" sz="20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고딕굴림 R" pitchFamily="18" charset="-127"/>
              <a:ea typeface="1훈고딕굴림 R" pitchFamily="18" charset="-127"/>
            </a:endParaRP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	- </a:t>
            </a:r>
            <a:r>
              <a:rPr kumimoji="1" lang="ko-KR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정보 </a:t>
            </a:r>
            <a:r>
              <a:rPr kumimoji="1" lang="ko-KR" altLang="en-US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조회</a:t>
            </a:r>
            <a:endParaRPr kumimoji="1" lang="en-US" altLang="ko-KR" sz="20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고딕굴림 R" pitchFamily="18" charset="-127"/>
              <a:ea typeface="1훈고딕굴림 R" pitchFamily="18" charset="-127"/>
            </a:endParaRPr>
          </a:p>
        </p:txBody>
      </p:sp>
      <p:pic>
        <p:nvPicPr>
          <p:cNvPr id="3074" name="Picture 2" descr="C:\Users\kosta\Desktop\멤버스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88754" y="836712"/>
            <a:ext cx="2419350" cy="1066800"/>
          </a:xfrm>
          <a:prstGeom prst="rect">
            <a:avLst/>
          </a:prstGeom>
          <a:noFill/>
        </p:spPr>
      </p:pic>
      <p:pic>
        <p:nvPicPr>
          <p:cNvPr id="3075" name="Picture 3" descr="C:\Users\kosta\Desktop\학생정보.JP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3131840" y="2758909"/>
            <a:ext cx="2476500" cy="2270903"/>
          </a:xfrm>
          <a:prstGeom prst="rect">
            <a:avLst/>
          </a:prstGeom>
          <a:noFill/>
        </p:spPr>
      </p:pic>
      <p:pic>
        <p:nvPicPr>
          <p:cNvPr id="3076" name="Picture 4" descr="C:\Users\kosta\Desktop\성적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22615" y="3645024"/>
            <a:ext cx="2409825" cy="2495550"/>
          </a:xfrm>
          <a:prstGeom prst="rect">
            <a:avLst/>
          </a:prstGeom>
          <a:noFill/>
        </p:spPr>
      </p:pic>
      <p:pic>
        <p:nvPicPr>
          <p:cNvPr id="3077" name="Picture 5" descr="C:\Users\kosta\Desktop\과목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CFFFF"/>
              </a:clrFrom>
              <a:clrTo>
                <a:srgbClr val="FC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84168" y="1916832"/>
            <a:ext cx="2400300" cy="1466850"/>
          </a:xfrm>
          <a:prstGeom prst="rect">
            <a:avLst/>
          </a:prstGeom>
          <a:noFill/>
        </p:spPr>
      </p:pic>
      <p:cxnSp>
        <p:nvCxnSpPr>
          <p:cNvPr id="35" name="직선 화살표 연결선 34"/>
          <p:cNvCxnSpPr/>
          <p:nvPr/>
        </p:nvCxnSpPr>
        <p:spPr>
          <a:xfrm>
            <a:off x="4283968" y="1844824"/>
            <a:ext cx="0" cy="9361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3075" idx="1"/>
          </p:cNvCxnSpPr>
          <p:nvPr/>
        </p:nvCxnSpPr>
        <p:spPr>
          <a:xfrm flipH="1">
            <a:off x="2051720" y="3894361"/>
            <a:ext cx="1080120" cy="61475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7236296" y="3284984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flipV="1">
            <a:off x="5508104" y="2924944"/>
            <a:ext cx="648072" cy="4320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63949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kosta\Desktop\전과신청내역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9467" y="782638"/>
            <a:ext cx="2476500" cy="2524125"/>
          </a:xfrm>
          <a:prstGeom prst="rect">
            <a:avLst/>
          </a:prstGeom>
          <a:noFill/>
        </p:spPr>
      </p:pic>
      <p:pic>
        <p:nvPicPr>
          <p:cNvPr id="3075" name="Picture 3" descr="C:\Users\kosta\Desktop\학생정보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2348880"/>
            <a:ext cx="2476500" cy="3533775"/>
          </a:xfrm>
          <a:prstGeom prst="rect">
            <a:avLst/>
          </a:prstGeom>
          <a:noFill/>
        </p:spPr>
      </p:pic>
      <p:pic>
        <p:nvPicPr>
          <p:cNvPr id="5123" name="Picture 3" descr="C:\Users\kosta\Desktop\휴복학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28184" y="836712"/>
            <a:ext cx="2543175" cy="2514600"/>
          </a:xfrm>
          <a:prstGeom prst="rect">
            <a:avLst/>
          </a:prstGeom>
          <a:noFill/>
        </p:spPr>
      </p:pic>
      <p:pic>
        <p:nvPicPr>
          <p:cNvPr id="13" name="Picture 3" descr="C:\Users\kosta\Desktop\학생정보.JP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4860032" y="3717032"/>
            <a:ext cx="2476500" cy="2270903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51520" y="260648"/>
            <a:ext cx="1790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b="1" spc="600" dirty="0">
                <a:solidFill>
                  <a:srgbClr val="9279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DB</a:t>
            </a:r>
            <a:r>
              <a:rPr kumimoji="1" lang="ko-KR" altLang="en-US" sz="2400" b="1" spc="600" dirty="0">
                <a:solidFill>
                  <a:srgbClr val="9279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테이블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1" y="998449"/>
            <a:ext cx="26548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2.	</a:t>
            </a:r>
            <a:r>
              <a:rPr kumimoji="1" lang="ko-KR" altLang="en-US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관리자 로그인</a:t>
            </a:r>
            <a:endParaRPr kumimoji="1" lang="en-US" altLang="ko-KR" sz="20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고딕굴림 R" pitchFamily="18" charset="-127"/>
              <a:ea typeface="1훈고딕굴림 R" pitchFamily="18" charset="-127"/>
            </a:endParaRP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	- </a:t>
            </a:r>
            <a:r>
              <a:rPr kumimoji="1" lang="ko-KR" altLang="en-US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신청서비스</a:t>
            </a:r>
            <a:r>
              <a:rPr kumimoji="1" lang="en-US" altLang="ko-KR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(</a:t>
            </a:r>
            <a:r>
              <a:rPr kumimoji="1" lang="ko-KR" altLang="en-US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승인</a:t>
            </a:r>
            <a:r>
              <a:rPr kumimoji="1" lang="en-US" altLang="ko-KR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)</a:t>
            </a:r>
          </a:p>
        </p:txBody>
      </p:sp>
      <p:cxnSp>
        <p:nvCxnSpPr>
          <p:cNvPr id="41" name="직선 화살표 연결선 40"/>
          <p:cNvCxnSpPr>
            <a:stCxn id="13" idx="0"/>
            <a:endCxn id="5123" idx="2"/>
          </p:cNvCxnSpPr>
          <p:nvPr/>
        </p:nvCxnSpPr>
        <p:spPr>
          <a:xfrm flipV="1">
            <a:off x="6098282" y="3351312"/>
            <a:ext cx="1401490" cy="3657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13" idx="0"/>
          </p:cNvCxnSpPr>
          <p:nvPr/>
        </p:nvCxnSpPr>
        <p:spPr>
          <a:xfrm flipH="1" flipV="1">
            <a:off x="4644008" y="3284984"/>
            <a:ext cx="1454274" cy="4320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rot="5400000">
            <a:off x="1413909" y="2351161"/>
            <a:ext cx="2651756" cy="166416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5123" idx="1"/>
          </p:cNvCxnSpPr>
          <p:nvPr/>
        </p:nvCxnSpPr>
        <p:spPr>
          <a:xfrm flipH="1">
            <a:off x="1979712" y="2094012"/>
            <a:ext cx="4248472" cy="17670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63949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kosta\Desktop\과목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7FFFA"/>
              </a:clrFrom>
              <a:clrTo>
                <a:srgbClr val="F7FFF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496765" y="666006"/>
            <a:ext cx="2400301" cy="1466850"/>
          </a:xfrm>
          <a:prstGeom prst="rect">
            <a:avLst/>
          </a:prstGeom>
          <a:noFill/>
        </p:spPr>
      </p:pic>
      <p:pic>
        <p:nvPicPr>
          <p:cNvPr id="8195" name="Picture 3" descr="C:\Users\kosta\Desktop\과제물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20802" y="4077072"/>
            <a:ext cx="2419350" cy="2286000"/>
          </a:xfrm>
          <a:prstGeom prst="rect">
            <a:avLst/>
          </a:prstGeom>
          <a:noFill/>
        </p:spPr>
      </p:pic>
      <p:pic>
        <p:nvPicPr>
          <p:cNvPr id="8196" name="Picture 4" descr="C:\Users\kosta\Desktop\강의계획서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20802" y="2060848"/>
            <a:ext cx="2390775" cy="2038350"/>
          </a:xfrm>
          <a:prstGeom prst="rect">
            <a:avLst/>
          </a:prstGeom>
          <a:noFill/>
        </p:spPr>
      </p:pic>
      <p:pic>
        <p:nvPicPr>
          <p:cNvPr id="8197" name="Picture 5" descr="C:\Users\kosta\Desktop\사원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8788" y="2338388"/>
            <a:ext cx="2524125" cy="2314575"/>
          </a:xfrm>
          <a:prstGeom prst="rect">
            <a:avLst/>
          </a:prstGeom>
          <a:noFill/>
        </p:spPr>
      </p:pic>
      <p:pic>
        <p:nvPicPr>
          <p:cNvPr id="8198" name="Picture 6" descr="C:\Users\kosta\Desktop\학생정보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99213" y="1836738"/>
            <a:ext cx="2476500" cy="3533775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251521" y="998449"/>
            <a:ext cx="27574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  <a:buAutoNum type="arabicPeriod" startAt="3"/>
            </a:pPr>
            <a:r>
              <a:rPr kumimoji="1" lang="ko-KR" altLang="en-US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강의자료</a:t>
            </a:r>
            <a:r>
              <a:rPr kumimoji="1" lang="en-US" altLang="ko-KR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, </a:t>
            </a:r>
            <a:r>
              <a:rPr kumimoji="1" lang="ko-KR" altLang="en-US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과제물</a:t>
            </a:r>
            <a:endParaRPr kumimoji="1" lang="en-US" altLang="ko-KR" sz="20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고딕굴림 R" pitchFamily="18" charset="-127"/>
              <a:ea typeface="1훈고딕굴림 R" pitchFamily="18" charset="-127"/>
            </a:endParaRP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	</a:t>
            </a:r>
            <a:r>
              <a:rPr kumimoji="1" lang="en-US" altLang="ko-KR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- </a:t>
            </a:r>
            <a:r>
              <a:rPr kumimoji="1" lang="ko-KR" altLang="en-US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파일 </a:t>
            </a:r>
            <a:r>
              <a:rPr kumimoji="1" lang="ko-KR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업</a:t>
            </a:r>
            <a:r>
              <a:rPr kumimoji="1" lang="en-US" altLang="ko-K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(</a:t>
            </a:r>
            <a:r>
              <a:rPr kumimoji="1" lang="ko-KR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다운</a:t>
            </a:r>
            <a:r>
              <a:rPr kumimoji="1" lang="en-US" altLang="ko-K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)</a:t>
            </a:r>
            <a:r>
              <a:rPr kumimoji="1" lang="ko-KR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로드</a:t>
            </a:r>
            <a:endParaRPr kumimoji="1" lang="en-US" altLang="ko-KR" sz="20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고딕굴림 R" pitchFamily="18" charset="-127"/>
              <a:ea typeface="1훈고딕굴림 R" pitchFamily="18" charset="-127"/>
            </a:endParaRP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	</a:t>
            </a:r>
            <a:r>
              <a:rPr kumimoji="1" lang="en-US" altLang="ko-KR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 </a:t>
            </a:r>
            <a:endParaRPr kumimoji="1" lang="en-US" altLang="ko-KR" sz="20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고딕굴림 R" pitchFamily="18" charset="-127"/>
              <a:ea typeface="1훈고딕굴림 R" pitchFamily="18" charset="-127"/>
            </a:endParaRPr>
          </a:p>
        </p:txBody>
      </p:sp>
      <p:cxnSp>
        <p:nvCxnSpPr>
          <p:cNvPr id="42" name="직선 화살표 연결선 41"/>
          <p:cNvCxnSpPr>
            <a:stCxn id="8198" idx="1"/>
            <a:endCxn id="8196" idx="3"/>
          </p:cNvCxnSpPr>
          <p:nvPr/>
        </p:nvCxnSpPr>
        <p:spPr>
          <a:xfrm flipH="1" flipV="1">
            <a:off x="5911577" y="3080023"/>
            <a:ext cx="487636" cy="52360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8198" idx="1"/>
            <a:endCxn id="8195" idx="3"/>
          </p:cNvCxnSpPr>
          <p:nvPr/>
        </p:nvCxnSpPr>
        <p:spPr>
          <a:xfrm flipH="1">
            <a:off x="5940152" y="3603626"/>
            <a:ext cx="459061" cy="16164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8197" idx="3"/>
            <a:endCxn id="8195" idx="1"/>
          </p:cNvCxnSpPr>
          <p:nvPr/>
        </p:nvCxnSpPr>
        <p:spPr>
          <a:xfrm>
            <a:off x="2982913" y="3495676"/>
            <a:ext cx="537889" cy="172439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51520" y="260648"/>
            <a:ext cx="1790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b="1" spc="600" dirty="0">
                <a:solidFill>
                  <a:srgbClr val="9279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DB</a:t>
            </a:r>
            <a:r>
              <a:rPr kumimoji="1" lang="ko-KR" altLang="en-US" sz="2400" b="1" spc="600" dirty="0">
                <a:solidFill>
                  <a:srgbClr val="9279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테이블</a:t>
            </a:r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1738302" y="1863866"/>
            <a:ext cx="1843037" cy="4935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5914517" y="1420057"/>
            <a:ext cx="1740397" cy="43730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3000364" y="3084785"/>
            <a:ext cx="537889" cy="41565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63949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2"/>
          </p:cNvPr>
          <p:cNvSpPr txBox="1"/>
          <p:nvPr/>
        </p:nvSpPr>
        <p:spPr>
          <a:xfrm>
            <a:off x="3447284" y="2828839"/>
            <a:ext cx="23791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200" b="1" i="1" spc="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시 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260648"/>
            <a:ext cx="906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b="1" spc="600" dirty="0">
                <a:solidFill>
                  <a:srgbClr val="9279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xmlns="" val="295156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07704" y="2492896"/>
            <a:ext cx="57029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6000" b="1" spc="6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Thank You </a:t>
            </a:r>
            <a:r>
              <a:rPr kumimoji="1" lang="ko-KR" altLang="en-US" sz="6000" b="1" spc="6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♡</a:t>
            </a:r>
            <a:endParaRPr kumimoji="1" lang="ko-KR" altLang="en-US" sz="6000" b="1" spc="6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고딕굴림 R" pitchFamily="18" charset="-127"/>
              <a:ea typeface="1훈고딕굴림 R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5156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0" y="260648"/>
            <a:ext cx="896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b="1" spc="600" dirty="0">
                <a:solidFill>
                  <a:srgbClr val="9279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목차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597123" y="764704"/>
            <a:ext cx="299110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en-US" sz="2400" b="1" spc="3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팀원소개</a:t>
            </a:r>
            <a:endParaRPr kumimoji="1" lang="en-US" altLang="ko-KR" sz="2400" b="1" spc="300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고딕굴림 R" pitchFamily="18" charset="-127"/>
              <a:ea typeface="1훈고딕굴림 R" pitchFamily="18" charset="-127"/>
            </a:endParaRPr>
          </a:p>
          <a:p>
            <a:pPr marL="34290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en-US" sz="2400" b="1" spc="3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기획의도</a:t>
            </a:r>
            <a:endParaRPr kumimoji="1" lang="en-US" altLang="ko-KR" sz="2400" b="1" spc="3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고딕굴림 R" pitchFamily="18" charset="-127"/>
              <a:ea typeface="1훈고딕굴림 R" pitchFamily="18" charset="-127"/>
            </a:endParaRPr>
          </a:p>
          <a:p>
            <a:pPr marL="34290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en-US" sz="2400" b="1" spc="3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개발환경</a:t>
            </a:r>
            <a:endParaRPr kumimoji="1" lang="en-US" altLang="ko-KR" sz="2400" b="1" spc="3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고딕굴림 R" pitchFamily="18" charset="-127"/>
              <a:ea typeface="1훈고딕굴림 R" pitchFamily="18" charset="-127"/>
            </a:endParaRPr>
          </a:p>
          <a:p>
            <a:pPr marL="34290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en-US" sz="2400" b="1" spc="3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프로젝트일정</a:t>
            </a:r>
            <a:endParaRPr kumimoji="1" lang="en-US" altLang="ko-KR" sz="2400" b="1" spc="3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고딕굴림 R" pitchFamily="18" charset="-127"/>
              <a:ea typeface="1훈고딕굴림 R" pitchFamily="18" charset="-127"/>
            </a:endParaRPr>
          </a:p>
          <a:p>
            <a:pPr marL="34290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en-US" sz="2400" b="1" spc="3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다이어그램</a:t>
            </a:r>
            <a:endParaRPr kumimoji="1" lang="en-US" altLang="ko-KR" sz="2400" b="1" spc="300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고딕굴림 R" pitchFamily="18" charset="-127"/>
              <a:ea typeface="1훈고딕굴림 R" pitchFamily="18" charset="-127"/>
            </a:endParaRPr>
          </a:p>
          <a:p>
            <a:pPr marL="34290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en-US" sz="2400" b="1" spc="30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ＤＢ테이블</a:t>
            </a:r>
            <a:endParaRPr kumimoji="1" lang="en-US" altLang="ko-KR" sz="2400" b="1" spc="300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고딕굴림 R" pitchFamily="18" charset="-127"/>
              <a:ea typeface="1훈고딕굴림 R" pitchFamily="18" charset="-127"/>
            </a:endParaRPr>
          </a:p>
          <a:p>
            <a:pPr marL="34290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en-US" sz="2400" b="1" spc="3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시연</a:t>
            </a:r>
            <a:endParaRPr kumimoji="1" lang="en-US" altLang="ko-KR" sz="2400" b="1" spc="3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고딕굴림 R" pitchFamily="18" charset="-127"/>
              <a:ea typeface="1훈고딕굴림 R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5197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971600" y="1556792"/>
            <a:ext cx="1971829" cy="2016224"/>
          </a:xfrm>
          <a:prstGeom prst="ellipse">
            <a:avLst/>
          </a:prstGeom>
          <a:ln w="76200">
            <a:solidFill>
              <a:srgbClr val="33339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가 충 호</a:t>
            </a:r>
            <a:endParaRPr kumimoji="1" lang="en-US" altLang="ko-KR" sz="24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고딕굴림 R" pitchFamily="18" charset="-127"/>
              <a:ea typeface="1훈고딕굴림 R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3646892" y="1556792"/>
            <a:ext cx="1971829" cy="2016224"/>
          </a:xfrm>
          <a:prstGeom prst="ellipse">
            <a:avLst/>
          </a:prstGeom>
          <a:ln w="76200">
            <a:solidFill>
              <a:srgbClr val="33339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이 종 상</a:t>
            </a:r>
            <a:endParaRPr kumimoji="1" lang="ko-KR" altLang="en-US" sz="24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고딕굴림 R" pitchFamily="18" charset="-127"/>
              <a:ea typeface="1훈고딕굴림 R" pitchFamily="18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6322184" y="1556792"/>
            <a:ext cx="1971829" cy="2016224"/>
          </a:xfrm>
          <a:prstGeom prst="ellipse">
            <a:avLst/>
          </a:prstGeom>
          <a:ln w="762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권 옥 경</a:t>
            </a:r>
            <a:endParaRPr kumimoji="1" lang="ko-KR" altLang="en-US" sz="24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고딕굴림 R" pitchFamily="18" charset="-127"/>
              <a:ea typeface="1훈고딕굴림 R" pitchFamily="18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2367365" y="3933056"/>
            <a:ext cx="1971829" cy="2016224"/>
          </a:xfrm>
          <a:prstGeom prst="ellipse">
            <a:avLst/>
          </a:prstGeom>
          <a:ln w="762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김 세 종</a:t>
            </a:r>
            <a:endParaRPr kumimoji="1" lang="ko-KR" altLang="en-US" sz="24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고딕굴림 R" pitchFamily="18" charset="-127"/>
              <a:ea typeface="1훈고딕굴림 R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5042657" y="3933056"/>
            <a:ext cx="1971829" cy="2016224"/>
          </a:xfrm>
          <a:prstGeom prst="ellipse">
            <a:avLst/>
          </a:prstGeom>
          <a:ln w="762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최 상 경</a:t>
            </a:r>
            <a:endParaRPr kumimoji="1" lang="en-US" altLang="ko-KR" sz="24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고딕굴림 R" pitchFamily="18" charset="-127"/>
              <a:ea typeface="1훈고딕굴림 R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260648"/>
            <a:ext cx="1608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b="1" spc="600" dirty="0">
                <a:solidFill>
                  <a:srgbClr val="9279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팀원소개</a:t>
            </a:r>
          </a:p>
        </p:txBody>
      </p:sp>
    </p:spTree>
    <p:extLst>
      <p:ext uri="{BB962C8B-B14F-4D97-AF65-F5344CB8AC3E}">
        <p14:creationId xmlns:p14="http://schemas.microsoft.com/office/powerpoint/2010/main" xmlns="" val="227253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1520" y="260648"/>
            <a:ext cx="1608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b="1" spc="600" dirty="0">
                <a:solidFill>
                  <a:srgbClr val="9279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기획의도</a:t>
            </a:r>
          </a:p>
        </p:txBody>
      </p:sp>
      <p:sp>
        <p:nvSpPr>
          <p:cNvPr id="2" name="아래쪽 화살표 1"/>
          <p:cNvSpPr/>
          <p:nvPr/>
        </p:nvSpPr>
        <p:spPr>
          <a:xfrm>
            <a:off x="3907385" y="2853136"/>
            <a:ext cx="1329231" cy="1800000"/>
          </a:xfrm>
          <a:prstGeom prst="down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20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고딕굴림 R" pitchFamily="18" charset="-127"/>
              <a:ea typeface="1훈고딕굴림 R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56792"/>
            <a:ext cx="91440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000" b="1" dirty="0" smtClean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가상의 </a:t>
            </a:r>
            <a:r>
              <a:rPr kumimoji="1" lang="en-US" altLang="ko-KR" sz="2000" b="1" dirty="0" smtClean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KOSTA </a:t>
            </a:r>
            <a:r>
              <a:rPr kumimoji="1" lang="ko-KR" altLang="en-US" sz="2000" b="1" dirty="0" smtClean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대학교를 설정</a:t>
            </a:r>
            <a:endParaRPr kumimoji="1" lang="en-US" altLang="ko-KR" sz="2000" b="1" dirty="0" smtClean="0">
              <a:solidFill>
                <a:srgbClr val="5959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고딕굴림 R" pitchFamily="18" charset="-127"/>
              <a:ea typeface="1훈고딕굴림 R" pitchFamily="18" charset="-127"/>
            </a:endParaRP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000" b="1" dirty="0" smtClean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대학교에서 사용하는 </a:t>
            </a:r>
            <a:r>
              <a:rPr kumimoji="1" lang="en-US" altLang="ko-KR" sz="2000" b="1" dirty="0" smtClean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GroupWare + ERP</a:t>
            </a: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2000" b="1" dirty="0" smtClean="0">
              <a:solidFill>
                <a:srgbClr val="5959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고딕굴림 R" pitchFamily="18" charset="-127"/>
              <a:ea typeface="1훈고딕굴림 R" pitchFamily="18" charset="-127"/>
            </a:endParaRP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2000" b="1" dirty="0">
              <a:solidFill>
                <a:srgbClr val="5959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고딕굴림 R" pitchFamily="18" charset="-127"/>
              <a:ea typeface="1훈고딕굴림 R" pitchFamily="18" charset="-127"/>
            </a:endParaRP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8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종합정보시스템</a:t>
            </a:r>
            <a:r>
              <a:rPr kumimoji="1" lang="en-US" altLang="ko-KR" sz="2800" b="1" dirty="0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 </a:t>
            </a:r>
            <a:r>
              <a:rPr kumimoji="1" lang="en-US" altLang="ko-KR" sz="28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(total information system)</a:t>
            </a:r>
            <a:endParaRPr kumimoji="1" lang="en-US" altLang="ko-KR" b="1" dirty="0" smtClean="0">
              <a:solidFill>
                <a:srgbClr val="5959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고딕굴림 R" pitchFamily="18" charset="-127"/>
              <a:ea typeface="1훈고딕굴림 R" pitchFamily="18" charset="-127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2000" b="1" dirty="0">
              <a:solidFill>
                <a:srgbClr val="5959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고딕굴림 R" pitchFamily="18" charset="-127"/>
              <a:ea typeface="1훈고딕굴림 R" pitchFamily="18" charset="-127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2000" b="1" dirty="0">
              <a:solidFill>
                <a:srgbClr val="5959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고딕굴림 R" pitchFamily="18" charset="-127"/>
              <a:ea typeface="1훈고딕굴림 R" pitchFamily="18" charset="-127"/>
            </a:endParaRP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사용자의 용도 자체 에 비중</a:t>
            </a:r>
            <a:r>
              <a:rPr kumimoji="1" lang="ko-KR" altLang="en-US" sz="2400" b="1" dirty="0" smtClean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을 두고</a:t>
            </a:r>
            <a:r>
              <a:rPr kumimoji="1" lang="en-US" altLang="ko-KR" sz="2400" b="1" dirty="0" smtClean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/>
            </a:r>
            <a:br>
              <a:rPr kumimoji="1" lang="en-US" altLang="ko-KR" sz="2400" b="1" dirty="0" smtClean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</a:br>
            <a:r>
              <a:rPr kumimoji="1" lang="ko-KR" altLang="en-US" sz="2400" b="1" dirty="0" smtClean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프로젝트 기획</a:t>
            </a:r>
            <a:endParaRPr kumimoji="1" lang="en-US" altLang="ko-KR" sz="2400" b="1" dirty="0">
              <a:solidFill>
                <a:srgbClr val="5959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고딕굴림 R" pitchFamily="18" charset="-127"/>
              <a:ea typeface="1훈고딕굴림 R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5111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1520" y="260648"/>
            <a:ext cx="1608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b="1" spc="600" dirty="0">
                <a:solidFill>
                  <a:srgbClr val="9279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기획의도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28612" y="1484784"/>
            <a:ext cx="6176691" cy="4008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600" b="1" dirty="0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E </a:t>
            </a:r>
            <a:r>
              <a:rPr kumimoji="1" lang="en-US" altLang="ko-KR" sz="36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R P</a:t>
            </a:r>
            <a:r>
              <a:rPr kumimoji="1" lang="en-US" altLang="ko-KR" sz="3600" b="1" dirty="0" smtClean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 </a:t>
            </a:r>
            <a:r>
              <a:rPr kumimoji="1" lang="en-US" altLang="ko-KR" sz="3200" b="1" dirty="0" smtClean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 </a:t>
            </a:r>
            <a:r>
              <a:rPr kumimoji="1" lang="en-US" altLang="ko-KR" sz="3200" b="1" dirty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?</a:t>
            </a:r>
            <a:endParaRPr kumimoji="1" lang="en-US" altLang="ko-KR" b="1" dirty="0">
              <a:solidFill>
                <a:srgbClr val="5959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고딕굴림 R" pitchFamily="18" charset="-127"/>
              <a:ea typeface="1훈고딕굴림 R" pitchFamily="18" charset="-127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 smtClean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Enterprise Resource Planning, 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000" b="1" dirty="0" err="1" smtClean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전사적자원관리</a:t>
            </a:r>
            <a:endParaRPr kumimoji="1" lang="en-US" altLang="ko-KR" sz="2000" b="1" dirty="0" smtClean="0">
              <a:solidFill>
                <a:srgbClr val="5959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고딕굴림 R" pitchFamily="18" charset="-127"/>
              <a:ea typeface="1훈고딕굴림 R" pitchFamily="18" charset="-127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2000" b="1" dirty="0">
              <a:solidFill>
                <a:srgbClr val="5959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고딕굴림 R" pitchFamily="18" charset="-127"/>
              <a:ea typeface="1훈고딕굴림 R" pitchFamily="18" charset="-127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6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GroupWare	 </a:t>
            </a:r>
            <a:r>
              <a:rPr kumimoji="1" lang="en-US" altLang="ko-KR" sz="3200" b="1" dirty="0" smtClean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?</a:t>
            </a:r>
            <a:endParaRPr kumimoji="1" lang="en-US" altLang="ko-KR" sz="2000" b="1" dirty="0">
              <a:solidFill>
                <a:srgbClr val="5959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고딕굴림 R" pitchFamily="18" charset="-127"/>
              <a:ea typeface="1훈고딕굴림 R" pitchFamily="18" charset="-127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 smtClean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computer supported cooperative work System </a:t>
            </a:r>
            <a:r>
              <a:rPr kumimoji="1" lang="en-US" altLang="ko-KR" sz="2000" b="1" dirty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,  </a:t>
            </a:r>
            <a:endParaRPr kumimoji="1" lang="en-US" altLang="ko-KR" sz="2000" b="1" dirty="0" smtClean="0">
              <a:solidFill>
                <a:srgbClr val="5959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고딕굴림 R" pitchFamily="18" charset="-127"/>
              <a:ea typeface="1훈고딕굴림 R" pitchFamily="18" charset="-127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000" b="1" dirty="0" smtClean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그룹 작업을 지원하기 위한 컴퓨터 시스템</a:t>
            </a:r>
            <a:endParaRPr kumimoji="1" lang="en-US" altLang="ko-KR" sz="2000" b="1" dirty="0">
              <a:solidFill>
                <a:srgbClr val="5959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고딕굴림 R" pitchFamily="18" charset="-127"/>
              <a:ea typeface="1훈고딕굴림 R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6044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osta\Desktop\KakaoTalk_20161007_093015858.png"/>
          <p:cNvPicPr>
            <a:picLocks noChangeAspect="1" noChangeArrowheads="1"/>
          </p:cNvPicPr>
          <p:nvPr/>
        </p:nvPicPr>
        <p:blipFill>
          <a:blip r:embed="rId2" cstate="print">
            <a:grayscl/>
          </a:blip>
          <a:srcRect/>
          <a:stretch>
            <a:fillRect/>
          </a:stretch>
        </p:blipFill>
        <p:spPr bwMode="auto">
          <a:xfrm>
            <a:off x="1547664" y="476672"/>
            <a:ext cx="5632001" cy="3166455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6" name="TextBox 5"/>
          <p:cNvSpPr txBox="1"/>
          <p:nvPr/>
        </p:nvSpPr>
        <p:spPr>
          <a:xfrm>
            <a:off x="251520" y="260648"/>
            <a:ext cx="1608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b="1" spc="600" dirty="0">
                <a:solidFill>
                  <a:srgbClr val="9279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기획의도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5536" y="2924944"/>
            <a:ext cx="7922947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KOSTA</a:t>
            </a:r>
            <a:r>
              <a:rPr kumimoji="1" lang="en-US" altLang="ko-KR" sz="3200" b="1" dirty="0" smtClean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 </a:t>
            </a:r>
            <a:r>
              <a:rPr kumimoji="1" lang="en-US" altLang="ko-KR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University</a:t>
            </a:r>
            <a:r>
              <a:rPr kumimoji="1" lang="en-US" altLang="ko-KR" sz="3200" b="1" dirty="0" smtClean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/>
            </a:r>
            <a:br>
              <a:rPr kumimoji="1" lang="en-US" altLang="ko-KR" sz="3200" b="1" dirty="0" smtClean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</a:br>
            <a:r>
              <a:rPr kumimoji="1" lang="en-US" altLang="ko-KR" sz="3200" b="1" dirty="0" smtClean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	Total Information System?</a:t>
            </a:r>
            <a:endParaRPr kumimoji="1" lang="en-US" altLang="ko-KR" sz="3200" b="1" dirty="0">
              <a:solidFill>
                <a:srgbClr val="5959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고딕굴림 R" pitchFamily="18" charset="-127"/>
              <a:ea typeface="1훈고딕굴림 R" pitchFamily="18" charset="-127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b="1" dirty="0">
              <a:solidFill>
                <a:srgbClr val="5959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고딕굴림 R" pitchFamily="18" charset="-127"/>
              <a:ea typeface="1훈고딕굴림 R" pitchFamily="18" charset="-127"/>
            </a:endParaRPr>
          </a:p>
          <a:p>
            <a:pPr marL="914400" lvl="1" indent="-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kumimoji="1" lang="ko-KR" altLang="en-US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 사용자</a:t>
            </a:r>
            <a:r>
              <a:rPr kumimoji="1" lang="en-US" altLang="ko-KR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(</a:t>
            </a:r>
            <a:r>
              <a:rPr kumimoji="1" lang="ko-KR" altLang="en-US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학생</a:t>
            </a:r>
            <a:r>
              <a:rPr kumimoji="1" lang="en-US" altLang="ko-KR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),</a:t>
            </a:r>
            <a:r>
              <a:rPr kumimoji="1" lang="en-US" altLang="ko-KR" sz="2000" b="1" dirty="0" smtClean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 </a:t>
            </a:r>
            <a:r>
              <a:rPr kumimoji="1" lang="ko-KR" altLang="en-US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관리자</a:t>
            </a:r>
            <a:r>
              <a:rPr kumimoji="1" lang="en-US" altLang="ko-KR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(</a:t>
            </a:r>
            <a:r>
              <a:rPr kumimoji="1" lang="ko-KR" altLang="en-US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조교</a:t>
            </a:r>
            <a:r>
              <a:rPr kumimoji="1" lang="en-US" altLang="ko-KR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), </a:t>
            </a:r>
            <a:r>
              <a:rPr kumimoji="1" lang="ko-KR" altLang="en-US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관리자</a:t>
            </a:r>
            <a:r>
              <a:rPr kumimoji="1" lang="en-US" altLang="ko-KR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(</a:t>
            </a:r>
            <a:r>
              <a:rPr kumimoji="1" lang="ko-KR" altLang="en-US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교수</a:t>
            </a:r>
            <a:r>
              <a:rPr kumimoji="1" lang="en-US" altLang="ko-KR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) </a:t>
            </a:r>
            <a:r>
              <a:rPr kumimoji="1" lang="ko-KR" altLang="en-US" sz="2000" b="1" dirty="0" smtClean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사용자 측면 고려</a:t>
            </a:r>
            <a:endParaRPr kumimoji="1" lang="en-US" altLang="ko-KR" sz="2000" b="1" dirty="0" smtClean="0">
              <a:solidFill>
                <a:srgbClr val="5959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고딕굴림 R" pitchFamily="18" charset="-127"/>
              <a:ea typeface="1훈고딕굴림 R" pitchFamily="18" charset="-127"/>
            </a:endParaRPr>
          </a:p>
          <a:p>
            <a:pPr marL="914400" lvl="1" indent="-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kumimoji="1" lang="en-US" altLang="ko-KR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 E</a:t>
            </a:r>
            <a:r>
              <a:rPr kumimoji="1" lang="en-US" altLang="ko-KR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RP</a:t>
            </a:r>
            <a:r>
              <a:rPr kumimoji="1" lang="en-US" altLang="ko-KR" sz="2000" b="1" dirty="0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,</a:t>
            </a:r>
            <a:r>
              <a:rPr kumimoji="1" lang="ko-KR" altLang="en-US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 </a:t>
            </a:r>
            <a:r>
              <a:rPr kumimoji="1" lang="en-US" altLang="ko-KR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GroupWare</a:t>
            </a:r>
            <a:r>
              <a:rPr kumimoji="1" lang="ko-KR" altLang="en-US" sz="20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의 핵심 기능</a:t>
            </a:r>
            <a:r>
              <a:rPr kumimoji="1" lang="ko-KR" altLang="en-US" sz="2000" b="1" dirty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을</a:t>
            </a:r>
            <a:r>
              <a:rPr kumimoji="1" lang="ko-KR" altLang="en-US" sz="2000" b="1" dirty="0" smtClean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 합친 종합정보시스템 구축</a:t>
            </a:r>
            <a:endParaRPr kumimoji="1" lang="en-US" altLang="ko-KR" sz="2000" b="1" dirty="0" smtClean="0">
              <a:solidFill>
                <a:srgbClr val="5959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고딕굴림 R" pitchFamily="18" charset="-127"/>
              <a:ea typeface="1훈고딕굴림 R" pitchFamily="18" charset="-127"/>
            </a:endParaRPr>
          </a:p>
          <a:p>
            <a:pPr lv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3</a:t>
            </a:r>
            <a:r>
              <a:rPr kumimoji="1" lang="en-US" altLang="ko-KR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. </a:t>
            </a:r>
            <a:r>
              <a:rPr kumimoji="1" lang="en-US" altLang="ko-KR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   </a:t>
            </a:r>
            <a:r>
              <a:rPr kumimoji="1" lang="ko-KR" altLang="en-US" sz="2000" b="1" dirty="0" smtClean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기존 </a:t>
            </a:r>
            <a:r>
              <a:rPr kumimoji="1" lang="en-US" altLang="ko-KR" sz="20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GroupWare</a:t>
            </a:r>
            <a:r>
              <a:rPr kumimoji="1" lang="ko-KR" altLang="en-US" sz="2000" b="1" dirty="0" smtClean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의 </a:t>
            </a:r>
            <a:r>
              <a:rPr kumimoji="1" lang="en-US" altLang="ko-KR" sz="2000" b="1" dirty="0" smtClean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 </a:t>
            </a:r>
            <a:r>
              <a:rPr kumimoji="1" lang="ko-KR" altLang="en-US" sz="2000" b="1" dirty="0" smtClean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원리와 기능을 이해하고  직접 구현</a:t>
            </a:r>
            <a:endParaRPr kumimoji="1" lang="ko-KR" altLang="en-US" sz="2000" b="1" dirty="0">
              <a:solidFill>
                <a:srgbClr val="33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고딕굴림 R" pitchFamily="18" charset="-127"/>
              <a:ea typeface="1훈고딕굴림 R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2313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260648"/>
            <a:ext cx="1608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600" dirty="0" smtClean="0">
                <a:solidFill>
                  <a:srgbClr val="9279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개발환경</a:t>
            </a:r>
            <a:endParaRPr lang="ko-KR" altLang="en-US" sz="2400" b="1" spc="600" dirty="0">
              <a:solidFill>
                <a:srgbClr val="9279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고딕굴림 R" pitchFamily="18" charset="-127"/>
              <a:ea typeface="1훈고딕굴림 R" pitchFamily="18" charset="-127"/>
            </a:endParaRPr>
          </a:p>
        </p:txBody>
      </p:sp>
      <p:grpSp>
        <p:nvGrpSpPr>
          <p:cNvPr id="2" name="그룹 21"/>
          <p:cNvGrpSpPr/>
          <p:nvPr/>
        </p:nvGrpSpPr>
        <p:grpSpPr>
          <a:xfrm>
            <a:off x="611560" y="776692"/>
            <a:ext cx="8295726" cy="2928352"/>
            <a:chOff x="601885" y="1222637"/>
            <a:chExt cx="7013780" cy="255322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14247" b="12233"/>
            <a:stretch>
              <a:fillRect/>
            </a:stretch>
          </p:blipFill>
          <p:spPr>
            <a:xfrm>
              <a:off x="5167928" y="1222637"/>
              <a:ext cx="2447737" cy="134968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01885" y="3032908"/>
              <a:ext cx="2343150" cy="74295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13719"/>
            <a:stretch>
              <a:fillRect/>
            </a:stretch>
          </p:blipFill>
          <p:spPr>
            <a:xfrm>
              <a:off x="2671823" y="1222638"/>
              <a:ext cx="2928106" cy="163237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831772" y="1362859"/>
              <a:ext cx="1718290" cy="1140944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7" y="4149080"/>
            <a:ext cx="5688632" cy="2334350"/>
          </a:xfrm>
          <a:prstGeom prst="rect">
            <a:avLst/>
          </a:prstGeom>
        </p:spPr>
      </p:pic>
      <p:pic>
        <p:nvPicPr>
          <p:cNvPr id="13" name="Picture 2" descr="http://cfile4.uf.tistory.com/image/2619424051CD03301873B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78724" y="2492896"/>
            <a:ext cx="1989420" cy="1224004"/>
          </a:xfrm>
          <a:prstGeom prst="rect">
            <a:avLst/>
          </a:prstGeom>
          <a:noFill/>
        </p:spPr>
      </p:pic>
      <p:pic>
        <p:nvPicPr>
          <p:cNvPr id="14" name="Picture 4" descr="http://www.entercaps.net/library/JSP_LOGO_RGB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732240" y="2348880"/>
            <a:ext cx="1512168" cy="1638181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300192" y="4221088"/>
            <a:ext cx="2350661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83079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4" y="260648"/>
            <a:ext cx="2319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b="1" spc="600" dirty="0">
                <a:solidFill>
                  <a:srgbClr val="9279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프로젝트일정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3" y="998449"/>
            <a:ext cx="19287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1. </a:t>
            </a:r>
            <a:r>
              <a:rPr kumimoji="1" lang="ko-KR" altLang="en-US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중간발표 이전</a:t>
            </a:r>
            <a:endParaRPr kumimoji="1" lang="ko-KR" altLang="en-US" sz="16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고딕굴림 R" pitchFamily="18" charset="-127"/>
              <a:ea typeface="1훈고딕굴림 R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4" y="1700808"/>
            <a:ext cx="8204431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5700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4" y="260648"/>
            <a:ext cx="2319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b="1" spc="600" dirty="0">
                <a:solidFill>
                  <a:srgbClr val="9279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프로젝트일정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3" y="998449"/>
            <a:ext cx="19287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1. </a:t>
            </a:r>
            <a:r>
              <a:rPr kumimoji="1" lang="ko-KR" altLang="en-US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고딕굴림 R" pitchFamily="18" charset="-127"/>
                <a:ea typeface="1훈고딕굴림 R" pitchFamily="18" charset="-127"/>
              </a:rPr>
              <a:t>중간발표 이후</a:t>
            </a:r>
            <a:endParaRPr kumimoji="1" lang="ko-KR" altLang="en-US" sz="16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고딕굴림 R" pitchFamily="18" charset="-127"/>
              <a:ea typeface="1훈고딕굴림 R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4" y="1700807"/>
            <a:ext cx="5616624" cy="390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5327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00_Cover">
  <a:themeElements>
    <a:clrScheme name="카카오그룹(노랑)">
      <a:dk1>
        <a:srgbClr val="000000"/>
      </a:dk1>
      <a:lt1>
        <a:sysClr val="window" lastClr="FFFFFF"/>
      </a:lt1>
      <a:dk2>
        <a:srgbClr val="767676"/>
      </a:dk2>
      <a:lt2>
        <a:srgbClr val="F5F5F5"/>
      </a:lt2>
      <a:accent1>
        <a:srgbClr val="969696"/>
      </a:accent1>
      <a:accent2>
        <a:srgbClr val="C8C8C8"/>
      </a:accent2>
      <a:accent3>
        <a:srgbClr val="EBEBEB"/>
      </a:accent3>
      <a:accent4>
        <a:srgbClr val="61400B"/>
      </a:accent4>
      <a:accent5>
        <a:srgbClr val="FAA01A"/>
      </a:accent5>
      <a:accent6>
        <a:srgbClr val="F7E1BD"/>
      </a:accent6>
      <a:hlink>
        <a:srgbClr val="953734"/>
      </a:hlink>
      <a:folHlink>
        <a:srgbClr val="FF6700"/>
      </a:folHlink>
    </a:clrScheme>
    <a:fontScheme name="투이전용폰트스타일">
      <a:majorFont>
        <a:latin typeface="나눔고딕 ExtraBold"/>
        <a:ea typeface="나눔고딕 ExtraBold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00_Cov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Cov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Cov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Cov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Cov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_Cov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Cov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Cov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Cov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Cov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Cov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0_Cov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7_컨텐츠영역">
  <a:themeElements>
    <a:clrScheme name="04_컨텐츠영역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12700"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algn="ctr" latinLnBrk="0">
          <a:defRPr sz="2000" b="1" smtClean="0">
            <a:solidFill>
              <a:schemeClr val="tx1"/>
            </a:solidFill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04_컨텐츠영역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4_컨텐츠영역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4_컨텐츠영역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4_컨텐츠영역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4_컨텐츠영역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4_컨텐츠영역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4_컨텐츠영역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4_컨텐츠영역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4_컨텐츠영역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4_컨텐츠영역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4_컨텐츠영역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4_컨텐츠영역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</TotalTime>
  <Words>104</Words>
  <Application>Microsoft Office PowerPoint</Application>
  <PresentationFormat>화면 슬라이드 쇼(4:3)</PresentationFormat>
  <Paragraphs>77</Paragraphs>
  <Slides>18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18</vt:i4>
      </vt:variant>
    </vt:vector>
  </HeadingPairs>
  <TitlesOfParts>
    <vt:vector size="31" baseType="lpstr">
      <vt:lpstr>굴림</vt:lpstr>
      <vt:lpstr>Arial</vt:lpstr>
      <vt:lpstr>1훈고딕굴림 R</vt:lpstr>
      <vt:lpstr>맑은 고딕</vt:lpstr>
      <vt:lpstr>HY견고딕</vt:lpstr>
      <vt:lpstr>-2002</vt:lpstr>
      <vt:lpstr>Tahoma</vt:lpstr>
      <vt:lpstr>Times New Roman</vt:lpstr>
      <vt:lpstr>HY견명조</vt:lpstr>
      <vt:lpstr>나눔고딕 ExtraBold</vt:lpstr>
      <vt:lpstr>나눔바른고딕</vt:lpstr>
      <vt:lpstr>00_Cover</vt:lpstr>
      <vt:lpstr>7_컨텐츠영역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</vt:vector>
  </TitlesOfParts>
  <Company>HP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kosta</dc:creator>
  <cp:lastModifiedBy>125</cp:lastModifiedBy>
  <cp:revision>59</cp:revision>
  <dcterms:created xsi:type="dcterms:W3CDTF">2016-10-06T01:23:47Z</dcterms:created>
  <dcterms:modified xsi:type="dcterms:W3CDTF">2016-10-07T04:17:52Z</dcterms:modified>
</cp:coreProperties>
</file>